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61" r:id="rId4"/>
    <p:sldId id="262" r:id="rId5"/>
    <p:sldId id="263" r:id="rId6"/>
    <p:sldId id="264" r:id="rId7"/>
    <p:sldId id="265" r:id="rId8"/>
    <p:sldId id="283" r:id="rId9"/>
    <p:sldId id="284" r:id="rId10"/>
    <p:sldId id="285" r:id="rId11"/>
    <p:sldId id="282" r:id="rId12"/>
    <p:sldId id="278" r:id="rId13"/>
    <p:sldId id="279" r:id="rId14"/>
    <p:sldId id="280" r:id="rId15"/>
    <p:sldId id="281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57" r:id="rId29"/>
    <p:sldId id="25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2" d="100"/>
          <a:sy n="82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C71684F-8CF6-AC9B-F411-F4E3F4067E51}"/>
              </a:ext>
            </a:extLst>
          </p:cNvPr>
          <p:cNvSpPr/>
          <p:nvPr/>
        </p:nvSpPr>
        <p:spPr>
          <a:xfrm>
            <a:off x="-294640" y="134904"/>
            <a:ext cx="12041645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</a:t>
            </a:r>
            <a:br>
              <a:rPr lang="en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ON </a:t>
            </a:r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7989EF-9F8A-B2E4-97D8-78C4EF27DA8B}"/>
              </a:ext>
            </a:extLst>
          </p:cNvPr>
          <p:cNvSpPr txBox="1"/>
          <p:nvPr/>
        </p:nvSpPr>
        <p:spPr>
          <a:xfrm>
            <a:off x="5948680" y="5210694"/>
            <a:ext cx="6243320" cy="1512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highlight>
                  <a:srgbClr val="FFFF00"/>
                </a:highlight>
              </a:rPr>
              <a:t>PRESENTED BY -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F0000"/>
                </a:solidFill>
                <a:highlight>
                  <a:srgbClr val="FFFF00"/>
                </a:highlight>
              </a:rPr>
              <a:t>                         RITIK SHARMA(211FJ01050)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solidFill>
                  <a:srgbClr val="FF0000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90444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86A04C2-EC11-97FE-DEB2-D8365279ABF4}"/>
              </a:ext>
            </a:extLst>
          </p:cNvPr>
          <p:cNvSpPr txBox="1"/>
          <p:nvPr/>
        </p:nvSpPr>
        <p:spPr>
          <a:xfrm>
            <a:off x="2022410" y="0"/>
            <a:ext cx="794268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7D75D8-FEF8-EF28-0D69-D459085B2C9A}"/>
              </a:ext>
            </a:extLst>
          </p:cNvPr>
          <p:cNvSpPr txBox="1"/>
          <p:nvPr/>
        </p:nvSpPr>
        <p:spPr>
          <a:xfrm>
            <a:off x="258925" y="949003"/>
            <a:ext cx="458366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Transactions– having seven column 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Product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Customer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Market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Order date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Sales qty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Sales amount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currency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8DBB40-AD60-65C7-6351-BC2AA0ACCF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878" y="783772"/>
            <a:ext cx="7200122" cy="610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49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1B8D31A-1FAE-7D1B-E954-7D02324230EA}"/>
              </a:ext>
            </a:extLst>
          </p:cNvPr>
          <p:cNvSpPr txBox="1"/>
          <p:nvPr/>
        </p:nvSpPr>
        <p:spPr>
          <a:xfrm>
            <a:off x="2220687" y="137240"/>
            <a:ext cx="86121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4983-59C8-C87F-AAFB-57B033259994}"/>
              </a:ext>
            </a:extLst>
          </p:cNvPr>
          <p:cNvSpPr txBox="1"/>
          <p:nvPr/>
        </p:nvSpPr>
        <p:spPr>
          <a:xfrm>
            <a:off x="1194317" y="1082351"/>
            <a:ext cx="681134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highlight>
                  <a:srgbClr val="00FF00"/>
                </a:highlight>
              </a:rPr>
              <a:t>AIM– </a:t>
            </a:r>
          </a:p>
          <a:p>
            <a:endParaRPr lang="en-IN" sz="24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>
                <a:solidFill>
                  <a:schemeClr val="bg1"/>
                </a:solidFill>
              </a:rPr>
              <a:t>TO VISUALIZE TOP FIVE PRODUCT PERFORMANCE.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>
                <a:solidFill>
                  <a:schemeClr val="bg1"/>
                </a:solidFill>
              </a:rPr>
              <a:t>TO VISUALIZE TOP FIVE CUSTOMERS.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>
                <a:solidFill>
                  <a:schemeClr val="bg1"/>
                </a:solidFill>
              </a:rPr>
              <a:t>TO VISUALIZE SALES QUANTITY BY MARKET.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>
                <a:solidFill>
                  <a:schemeClr val="bg1"/>
                </a:solidFill>
              </a:rPr>
              <a:t>TO VISUALIZE REVENUE BY MARKETS.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>
                <a:solidFill>
                  <a:schemeClr val="bg1"/>
                </a:solidFill>
              </a:rPr>
              <a:t>TO VISUALIZE SALES  PERFORMANCE BY YEARS.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400" dirty="0">
                <a:solidFill>
                  <a:schemeClr val="bg1"/>
                </a:solidFill>
              </a:rPr>
              <a:t>TO VISUALIZE SALES PERFORMANCE BY MONTHS.</a:t>
            </a:r>
          </a:p>
          <a:p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919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8B69229-DAA0-080F-3CE9-3C5CC8BC9073}"/>
              </a:ext>
            </a:extLst>
          </p:cNvPr>
          <p:cNvSpPr txBox="1"/>
          <p:nvPr/>
        </p:nvSpPr>
        <p:spPr>
          <a:xfrm>
            <a:off x="2713703" y="100470"/>
            <a:ext cx="82885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2017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1B4399-ECBE-4C07-B9E9-C19F07F82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685245"/>
            <a:ext cx="9310347" cy="617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654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2B1C990-188D-F08E-06E4-B8AF869AF51B}"/>
              </a:ext>
            </a:extLst>
          </p:cNvPr>
          <p:cNvSpPr txBox="1"/>
          <p:nvPr/>
        </p:nvSpPr>
        <p:spPr>
          <a:xfrm>
            <a:off x="2035277" y="80804"/>
            <a:ext cx="88883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2018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6B9538-5E89-740B-78AD-288226079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5578"/>
            <a:ext cx="9162661" cy="619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7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C1EE155-C026-585F-F068-EACB4C643990}"/>
              </a:ext>
            </a:extLst>
          </p:cNvPr>
          <p:cNvSpPr txBox="1"/>
          <p:nvPr/>
        </p:nvSpPr>
        <p:spPr>
          <a:xfrm>
            <a:off x="1720644" y="70972"/>
            <a:ext cx="89768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2019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7070F1-0B37-25A2-3CEA-CB8DAD4EA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7118"/>
            <a:ext cx="8901404" cy="612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162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06D9ED5-057E-589F-8FCA-5482DA0C1A68}"/>
              </a:ext>
            </a:extLst>
          </p:cNvPr>
          <p:cNvSpPr txBox="1"/>
          <p:nvPr/>
        </p:nvSpPr>
        <p:spPr>
          <a:xfrm>
            <a:off x="2133601" y="228289"/>
            <a:ext cx="84852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2020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A68883-A04C-01B9-B935-053A22BA0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3064"/>
            <a:ext cx="9433249" cy="604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46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16E600-21CD-E8C5-7036-08FF404D3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31" y="1222311"/>
            <a:ext cx="12192000" cy="563568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424328C-1A70-AFAA-9BB9-61F19C1E18C0}"/>
              </a:ext>
            </a:extLst>
          </p:cNvPr>
          <p:cNvSpPr/>
          <p:nvPr/>
        </p:nvSpPr>
        <p:spPr>
          <a:xfrm>
            <a:off x="633838" y="121697"/>
            <a:ext cx="104577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JANUARY</a:t>
            </a:r>
          </a:p>
        </p:txBody>
      </p:sp>
    </p:spTree>
    <p:extLst>
      <p:ext uri="{BB962C8B-B14F-4D97-AF65-F5344CB8AC3E}">
        <p14:creationId xmlns:p14="http://schemas.microsoft.com/office/powerpoint/2010/main" val="1280822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22D54F-6157-1FB0-81D6-548DCDDE385C}"/>
              </a:ext>
            </a:extLst>
          </p:cNvPr>
          <p:cNvSpPr txBox="1"/>
          <p:nvPr/>
        </p:nvSpPr>
        <p:spPr>
          <a:xfrm>
            <a:off x="1288026" y="257786"/>
            <a:ext cx="100583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FEBRUARY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AC5EA0-33A6-321D-3186-F7AC74CF0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0206"/>
            <a:ext cx="11110453" cy="569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29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DDB07F-C840-8EE1-0943-1779774D5387}"/>
              </a:ext>
            </a:extLst>
          </p:cNvPr>
          <p:cNvSpPr txBox="1"/>
          <p:nvPr/>
        </p:nvSpPr>
        <p:spPr>
          <a:xfrm>
            <a:off x="2438400" y="247954"/>
            <a:ext cx="8534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MARCH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3D81A3-0D22-F967-D86C-3E36217C6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3055"/>
            <a:ext cx="10972800" cy="564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488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2F966F-00FD-4C64-00D1-A789C4D7FF36}"/>
              </a:ext>
            </a:extLst>
          </p:cNvPr>
          <p:cNvSpPr txBox="1"/>
          <p:nvPr/>
        </p:nvSpPr>
        <p:spPr>
          <a:xfrm>
            <a:off x="1543665" y="149632"/>
            <a:ext cx="97339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APRIL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2B1F97-2935-04BD-E632-BE75A98BD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1884"/>
            <a:ext cx="10726994" cy="576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874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B7A257-FC1D-E50D-0FC0-4A0B391DD643}"/>
              </a:ext>
            </a:extLst>
          </p:cNvPr>
          <p:cNvSpPr txBox="1"/>
          <p:nvPr/>
        </p:nvSpPr>
        <p:spPr>
          <a:xfrm>
            <a:off x="320042" y="1569906"/>
            <a:ext cx="1187195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dirty="0">
                <a:solidFill>
                  <a:schemeClr val="bg1"/>
                </a:solidFill>
                <a:latin typeface="system-ui"/>
              </a:rPr>
              <a:t>Sales </a:t>
            </a:r>
            <a:r>
              <a:rPr lang="en-US" sz="2800" b="1" i="0" dirty="0">
                <a:solidFill>
                  <a:schemeClr val="bg1"/>
                </a:solidFill>
                <a:effectLst/>
                <a:latin typeface="system-ui"/>
              </a:rPr>
              <a:t>Insight-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system-ui"/>
              </a:rPr>
              <a:t> 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1"/>
                </a:solidFill>
                <a:latin typeface="system-ui"/>
              </a:rPr>
              <a:t>It  </a:t>
            </a:r>
            <a:r>
              <a:rPr lang="en-US" sz="2800" b="1" i="0" dirty="0">
                <a:solidFill>
                  <a:schemeClr val="bg1"/>
                </a:solidFill>
                <a:effectLst/>
                <a:latin typeface="system-ui"/>
              </a:rPr>
              <a:t>is the understanding of a specific cause and effect within a particular context. The term insight can have</a:t>
            </a:r>
          </a:p>
          <a:p>
            <a:pPr algn="l"/>
            <a:r>
              <a:rPr lang="en-US" sz="2800" b="1" dirty="0">
                <a:solidFill>
                  <a:schemeClr val="bg1"/>
                </a:solidFill>
                <a:latin typeface="system-ui"/>
              </a:rPr>
              <a:t>      </a:t>
            </a:r>
            <a:r>
              <a:rPr lang="en-US" sz="2800" b="1" i="0" dirty="0">
                <a:solidFill>
                  <a:schemeClr val="bg1"/>
                </a:solidFill>
                <a:effectLst/>
                <a:latin typeface="system-ui"/>
              </a:rPr>
              <a:t>several related meanings: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FFFF00"/>
                </a:solidFill>
                <a:latin typeface="system-ui"/>
              </a:rPr>
              <a:t>A</a:t>
            </a:r>
            <a:r>
              <a:rPr lang="en-US" sz="2800" b="0" i="0" dirty="0">
                <a:solidFill>
                  <a:srgbClr val="FFFF00"/>
                </a:solidFill>
                <a:effectLst/>
                <a:latin typeface="system-ui"/>
              </a:rPr>
              <a:t> piece of information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b="0" i="0" dirty="0">
                <a:solidFill>
                  <a:srgbClr val="FFFF00"/>
                </a:solidFill>
                <a:effectLst/>
                <a:latin typeface="system-ui"/>
              </a:rPr>
              <a:t>The act or result of understanding the inner nature of things .</a:t>
            </a:r>
          </a:p>
          <a:p>
            <a:pPr algn="l"/>
            <a:endParaRPr lang="en-US" sz="2800" dirty="0">
              <a:solidFill>
                <a:schemeClr val="bg1"/>
              </a:solidFill>
              <a:latin typeface="system-ui"/>
            </a:endParaRPr>
          </a:p>
          <a:p>
            <a:pPr algn="l"/>
            <a:endParaRPr lang="en-US" sz="2800" b="1" i="0" dirty="0">
              <a:solidFill>
                <a:schemeClr val="bg1"/>
              </a:solidFill>
              <a:effectLst/>
              <a:latin typeface="system-u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707647-159C-7AA8-0583-668FFF66C8BF}"/>
              </a:ext>
            </a:extLst>
          </p:cNvPr>
          <p:cNvSpPr txBox="1"/>
          <p:nvPr/>
        </p:nvSpPr>
        <p:spPr>
          <a:xfrm>
            <a:off x="1200647" y="177767"/>
            <a:ext cx="101140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</p:spTree>
    <p:extLst>
      <p:ext uri="{BB962C8B-B14F-4D97-AF65-F5344CB8AC3E}">
        <p14:creationId xmlns:p14="http://schemas.microsoft.com/office/powerpoint/2010/main" val="1308083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352B1C4-9408-AE8C-6D09-2C2671FB0057}"/>
              </a:ext>
            </a:extLst>
          </p:cNvPr>
          <p:cNvSpPr txBox="1"/>
          <p:nvPr/>
        </p:nvSpPr>
        <p:spPr>
          <a:xfrm>
            <a:off x="1720645" y="90638"/>
            <a:ext cx="984209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MAY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4C288E-337C-1624-50F9-0B59189BB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3392"/>
            <a:ext cx="10205884" cy="587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79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7BC0F27-4CA5-973A-F5FF-81CD98373F39}"/>
              </a:ext>
            </a:extLst>
          </p:cNvPr>
          <p:cNvSpPr txBox="1"/>
          <p:nvPr/>
        </p:nvSpPr>
        <p:spPr>
          <a:xfrm>
            <a:off x="1553498" y="169295"/>
            <a:ext cx="10638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JUNE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15EE16-0B47-92F6-4B66-70F6C4286A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8863"/>
            <a:ext cx="10903974" cy="561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540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3D8C07-BADC-1F10-3BC5-044FB11961E0}"/>
              </a:ext>
            </a:extLst>
          </p:cNvPr>
          <p:cNvSpPr txBox="1"/>
          <p:nvPr/>
        </p:nvSpPr>
        <p:spPr>
          <a:xfrm>
            <a:off x="2084438" y="80806"/>
            <a:ext cx="82885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JULY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9C7E07-6EB5-043A-78FC-AD17DDB31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3102"/>
            <a:ext cx="9853127" cy="606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682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541C61-D2C3-BAD4-7CC6-2F377B4E5A16}"/>
              </a:ext>
            </a:extLst>
          </p:cNvPr>
          <p:cNvSpPr txBox="1"/>
          <p:nvPr/>
        </p:nvSpPr>
        <p:spPr>
          <a:xfrm>
            <a:off x="1533833" y="0"/>
            <a:ext cx="97830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AUGUST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98DB6F-3FBF-5DEF-C18E-731F28C48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93098"/>
            <a:ext cx="9610531" cy="605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1553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1A2D055-6887-20E9-5590-5BFF77585C69}"/>
              </a:ext>
            </a:extLst>
          </p:cNvPr>
          <p:cNvSpPr txBox="1"/>
          <p:nvPr/>
        </p:nvSpPr>
        <p:spPr>
          <a:xfrm>
            <a:off x="1661651" y="110301"/>
            <a:ext cx="95077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SEPTEMBER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552E2A-32D4-4EDC-2E05-52F21FF13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9754"/>
            <a:ext cx="9843796" cy="601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533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3AEFAF2-9783-809F-1BAF-1ADD8080BE23}"/>
              </a:ext>
            </a:extLst>
          </p:cNvPr>
          <p:cNvSpPr txBox="1"/>
          <p:nvPr/>
        </p:nvSpPr>
        <p:spPr>
          <a:xfrm>
            <a:off x="1966451" y="0"/>
            <a:ext cx="90456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OCTOBER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E2EBE7-5D18-198A-8C9B-3BD7E9BEF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416"/>
            <a:ext cx="10105053" cy="599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050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CE47CE-B8CB-D612-5F81-3637DF970F57}"/>
              </a:ext>
            </a:extLst>
          </p:cNvPr>
          <p:cNvSpPr txBox="1"/>
          <p:nvPr/>
        </p:nvSpPr>
        <p:spPr>
          <a:xfrm>
            <a:off x="2212258" y="120133"/>
            <a:ext cx="91243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N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OVEMBER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E244B7-7E12-A9F3-571B-DAA6EA4AD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0424"/>
            <a:ext cx="10646229" cy="602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0031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0547A4-0862-F3F8-5407-A3DC7045B0F6}"/>
              </a:ext>
            </a:extLst>
          </p:cNvPr>
          <p:cNvSpPr txBox="1"/>
          <p:nvPr/>
        </p:nvSpPr>
        <p:spPr>
          <a:xfrm>
            <a:off x="1337187" y="149630"/>
            <a:ext cx="990108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DECEMBER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C8FC62-378A-E642-6C68-5C3DEF213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7036"/>
            <a:ext cx="10328988" cy="584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0596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A6B970-59EB-3B04-2AE2-C9001614AFCC}"/>
              </a:ext>
            </a:extLst>
          </p:cNvPr>
          <p:cNvSpPr txBox="1"/>
          <p:nvPr/>
        </p:nvSpPr>
        <p:spPr>
          <a:xfrm>
            <a:off x="1582993" y="149631"/>
            <a:ext cx="92816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 BY 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ALL DATA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75BAF3-B4CD-006E-E5ED-1F5964244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4406"/>
            <a:ext cx="10478278" cy="612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CCF9DD2F-F369-4AB0-9BE7-E4235D6DBC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IN" dirty="0">
                <a:solidFill>
                  <a:schemeClr val="bg1"/>
                </a:solidFill>
              </a:rPr>
            </a:br>
            <a:r>
              <a:rPr lang="en-IN" b="1" dirty="0">
                <a:solidFill>
                  <a:schemeClr val="bg1"/>
                </a:solidFill>
              </a:rPr>
              <a:t>THE END</a:t>
            </a: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P</a:t>
            </a:r>
            <a:r>
              <a:rPr dirty="0" err="1">
                <a:solidFill>
                  <a:schemeClr val="bg1"/>
                </a:solidFill>
              </a:rPr>
              <a:t>roject</a:t>
            </a:r>
            <a:r>
              <a:rPr dirty="0">
                <a:solidFill>
                  <a:schemeClr val="bg1"/>
                </a:solidFill>
              </a:rPr>
              <a:t> 1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8AEF2C62-53F4-4154-81A4-EED922BBF0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</a:rPr>
              <a:t>File created on: 29-01-2023 19:21:47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E3852A0-A01F-55FB-52A7-429A1896DFF0}"/>
              </a:ext>
            </a:extLst>
          </p:cNvPr>
          <p:cNvSpPr txBox="1"/>
          <p:nvPr/>
        </p:nvSpPr>
        <p:spPr>
          <a:xfrm>
            <a:off x="6162260" y="733246"/>
            <a:ext cx="5883965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system-ui"/>
              </a:rPr>
              <a:t>Suppose we are having a big company so we are not provides  our all product to all people directly.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bg1"/>
                </a:solidFill>
                <a:effectLst/>
                <a:latin typeface="system-ui"/>
              </a:rPr>
              <a:t> because it is very difficult  , so with the help of </a:t>
            </a:r>
            <a:r>
              <a:rPr lang="en-US" sz="2800" b="0" i="0" dirty="0">
                <a:solidFill>
                  <a:srgbClr val="FF0000"/>
                </a:solidFill>
                <a:effectLst/>
                <a:latin typeface="system-ui"/>
              </a:rPr>
              <a:t>general store persons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system-ui"/>
              </a:rPr>
              <a:t> we can provides it 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system-ui"/>
              </a:rPr>
              <a:t> store persons are limited so it is easy to provide then all products and also we are provide them some </a:t>
            </a:r>
            <a:r>
              <a:rPr lang="en-US" sz="2800" dirty="0">
                <a:solidFill>
                  <a:srgbClr val="FF0000"/>
                </a:solidFill>
                <a:latin typeface="system-ui"/>
              </a:rPr>
              <a:t>specific id </a:t>
            </a:r>
            <a:r>
              <a:rPr lang="en-US" sz="2800" dirty="0">
                <a:solidFill>
                  <a:schemeClr val="bg1"/>
                </a:solidFill>
                <a:latin typeface="system-ui"/>
              </a:rPr>
              <a:t>which define them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system-ui"/>
              </a:rPr>
              <a:t>Here I am enclouding all details about of customer in special table called </a:t>
            </a:r>
            <a:r>
              <a:rPr lang="en-US" sz="2800" dirty="0">
                <a:solidFill>
                  <a:srgbClr val="FFFF00"/>
                </a:solidFill>
                <a:latin typeface="system-ui"/>
              </a:rPr>
              <a:t>customers</a:t>
            </a:r>
            <a:endParaRPr lang="en-IN" sz="28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548BC9-83B4-EDF2-135B-6689250A72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11" y="982225"/>
            <a:ext cx="5711924" cy="57688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FEF8E8-23AA-4F09-05D2-FDC6B8C5D865}"/>
              </a:ext>
            </a:extLst>
          </p:cNvPr>
          <p:cNvSpPr txBox="1"/>
          <p:nvPr/>
        </p:nvSpPr>
        <p:spPr>
          <a:xfrm>
            <a:off x="2148627" y="97749"/>
            <a:ext cx="75978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</p:spTree>
    <p:extLst>
      <p:ext uri="{BB962C8B-B14F-4D97-AF65-F5344CB8AC3E}">
        <p14:creationId xmlns:p14="http://schemas.microsoft.com/office/powerpoint/2010/main" val="311107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B7A257-FC1D-E50D-0FC0-4A0B391DD643}"/>
              </a:ext>
            </a:extLst>
          </p:cNvPr>
          <p:cNvSpPr txBox="1"/>
          <p:nvPr/>
        </p:nvSpPr>
        <p:spPr>
          <a:xfrm>
            <a:off x="8690775" y="2409039"/>
            <a:ext cx="343496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dirty="0">
                <a:solidFill>
                  <a:srgbClr val="FFC000"/>
                </a:solidFill>
                <a:effectLst/>
                <a:latin typeface="system-ui"/>
              </a:rPr>
              <a:t>We want to </a:t>
            </a:r>
            <a:r>
              <a:rPr lang="en-IN" sz="2400" b="1" i="0" dirty="0">
                <a:solidFill>
                  <a:srgbClr val="FFC000"/>
                </a:solidFill>
                <a:effectLst/>
                <a:latin typeface="-apple-system"/>
              </a:rPr>
              <a:t>understandings or analyse of your all product according to their years and  months</a:t>
            </a:r>
          </a:p>
          <a:p>
            <a:pPr algn="l"/>
            <a:r>
              <a:rPr lang="en-IN" sz="2400" b="1" dirty="0">
                <a:solidFill>
                  <a:srgbClr val="FFC000"/>
                </a:solidFill>
                <a:latin typeface="-apple-system"/>
              </a:rPr>
              <a:t>So I taking data of our product from June2017 to June2020</a:t>
            </a:r>
            <a:r>
              <a:rPr lang="en-IN" sz="2400" b="1" i="0" dirty="0">
                <a:solidFill>
                  <a:srgbClr val="FFC000"/>
                </a:solidFill>
                <a:effectLst/>
                <a:latin typeface="-apple-system"/>
              </a:rPr>
              <a:t>  </a:t>
            </a:r>
            <a:endParaRPr lang="en-US" sz="2400" b="1" i="0" dirty="0">
              <a:solidFill>
                <a:srgbClr val="FFC000"/>
              </a:solidFill>
              <a:effectLst/>
              <a:latin typeface="system-u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0362B7-C5FE-80C8-7A86-A1C1A2AFF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054" y="1783830"/>
            <a:ext cx="3994070" cy="50689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A2D851-4DAD-38C8-9FE7-27548E922B70}"/>
              </a:ext>
            </a:extLst>
          </p:cNvPr>
          <p:cNvSpPr txBox="1"/>
          <p:nvPr/>
        </p:nvSpPr>
        <p:spPr>
          <a:xfrm>
            <a:off x="2121342" y="220851"/>
            <a:ext cx="79493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D5D7BA-142C-ED05-8D74-49CF6270A30E}"/>
              </a:ext>
            </a:extLst>
          </p:cNvPr>
          <p:cNvSpPr txBox="1"/>
          <p:nvPr/>
        </p:nvSpPr>
        <p:spPr>
          <a:xfrm>
            <a:off x="7613347" y="1866840"/>
            <a:ext cx="20593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highlight>
                  <a:srgbClr val="FFFF00"/>
                </a:highlight>
              </a:rPr>
              <a:t>end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FE9F6-297D-0046-05DA-4B1117089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9042"/>
            <a:ext cx="4276408" cy="50689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526C89-2156-99D4-7D16-53D4964BB6AE}"/>
              </a:ext>
            </a:extLst>
          </p:cNvPr>
          <p:cNvSpPr txBox="1"/>
          <p:nvPr/>
        </p:nvSpPr>
        <p:spPr>
          <a:xfrm>
            <a:off x="2519265" y="1875812"/>
            <a:ext cx="1511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highlight>
                  <a:srgbClr val="FFFF00"/>
                </a:highlight>
              </a:rPr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3818225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4DB2588-D4DC-F704-25EE-B192D1D160A7}"/>
              </a:ext>
            </a:extLst>
          </p:cNvPr>
          <p:cNvSpPr txBox="1"/>
          <p:nvPr/>
        </p:nvSpPr>
        <p:spPr>
          <a:xfrm>
            <a:off x="2514601" y="387828"/>
            <a:ext cx="73927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B82562-8783-3665-EDA2-FBAF7537B2B2}"/>
              </a:ext>
            </a:extLst>
          </p:cNvPr>
          <p:cNvSpPr txBox="1"/>
          <p:nvPr/>
        </p:nvSpPr>
        <p:spPr>
          <a:xfrm>
            <a:off x="342474" y="1301337"/>
            <a:ext cx="709402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FFFF00"/>
                </a:solidFill>
              </a:rPr>
              <a:t>To do this project I have created five tables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Customers table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Date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Markets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Products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transactions</a:t>
            </a:r>
          </a:p>
          <a:p>
            <a:endParaRPr lang="en-IN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777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CFB86E1-D5AF-2DF0-C511-8E0701B5AC90}"/>
              </a:ext>
            </a:extLst>
          </p:cNvPr>
          <p:cNvSpPr txBox="1"/>
          <p:nvPr/>
        </p:nvSpPr>
        <p:spPr>
          <a:xfrm>
            <a:off x="113898" y="620316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3200" dirty="0">
                <a:solidFill>
                  <a:srgbClr val="FFFF00"/>
                </a:solidFill>
              </a:rPr>
              <a:t>Customers table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C9CCF1-0A5B-713D-2315-B564EF3C33AE}"/>
              </a:ext>
            </a:extLst>
          </p:cNvPr>
          <p:cNvSpPr txBox="1"/>
          <p:nvPr/>
        </p:nvSpPr>
        <p:spPr>
          <a:xfrm>
            <a:off x="2654710" y="179127"/>
            <a:ext cx="74725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E0A691-B734-78CA-979B-FC02D927A2F9}"/>
              </a:ext>
            </a:extLst>
          </p:cNvPr>
          <p:cNvSpPr txBox="1"/>
          <p:nvPr/>
        </p:nvSpPr>
        <p:spPr>
          <a:xfrm>
            <a:off x="201561" y="1343231"/>
            <a:ext cx="49062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A customer table is having all information about customer like– customer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Customer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Customer type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6CC19A-6A87-0E4B-042E-0FE52DCC6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723" y="2515553"/>
            <a:ext cx="4298351" cy="43704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D9EF6B-93E0-CF62-EB14-2BEF7C1782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066" y="2487561"/>
            <a:ext cx="3773934" cy="437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010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271FAA-70D0-7F71-0019-1AC7D6CDC1DA}"/>
              </a:ext>
            </a:extLst>
          </p:cNvPr>
          <p:cNvSpPr txBox="1"/>
          <p:nvPr/>
        </p:nvSpPr>
        <p:spPr>
          <a:xfrm>
            <a:off x="255639" y="822896"/>
            <a:ext cx="24777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Date table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25792F-43DC-80B5-C1F2-D77A68EE4E35}"/>
              </a:ext>
            </a:extLst>
          </p:cNvPr>
          <p:cNvSpPr txBox="1"/>
          <p:nvPr/>
        </p:nvSpPr>
        <p:spPr>
          <a:xfrm>
            <a:off x="2379406" y="238121"/>
            <a:ext cx="84459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A1C36C-2571-E4B6-8AB2-53C6AE0E2BB1}"/>
              </a:ext>
            </a:extLst>
          </p:cNvPr>
          <p:cNvSpPr txBox="1"/>
          <p:nvPr/>
        </p:nvSpPr>
        <p:spPr>
          <a:xfrm>
            <a:off x="353960" y="1720645"/>
            <a:ext cx="43953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In the date table we having five </a:t>
            </a:r>
            <a:r>
              <a:rPr lang="en-IN" dirty="0" err="1">
                <a:solidFill>
                  <a:schemeClr val="bg1"/>
                </a:solidFill>
              </a:rPr>
              <a:t>collumn</a:t>
            </a:r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Year </a:t>
            </a:r>
          </a:p>
          <a:p>
            <a:r>
              <a:rPr lang="en-IN" dirty="0" err="1">
                <a:solidFill>
                  <a:schemeClr val="bg1"/>
                </a:solidFill>
              </a:rPr>
              <a:t>Month_name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 err="1">
                <a:solidFill>
                  <a:schemeClr val="bg1"/>
                </a:solidFill>
              </a:rPr>
              <a:t>Cy_date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Date</a:t>
            </a:r>
          </a:p>
          <a:p>
            <a:r>
              <a:rPr lang="en-IN" dirty="0" err="1">
                <a:solidFill>
                  <a:schemeClr val="bg1"/>
                </a:solidFill>
              </a:rPr>
              <a:t>Date_yy_mmm</a:t>
            </a:r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9A859B-EB24-624A-EB8E-0B2E20C85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852" y="1834029"/>
            <a:ext cx="6325148" cy="501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338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FA37C63-FA79-52D3-9A01-C571F030A20B}"/>
              </a:ext>
            </a:extLst>
          </p:cNvPr>
          <p:cNvSpPr txBox="1"/>
          <p:nvPr/>
        </p:nvSpPr>
        <p:spPr>
          <a:xfrm>
            <a:off x="426876" y="1294236"/>
            <a:ext cx="609755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Markets– having three column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market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Market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zone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13CE1-4689-2D02-8069-C24757457A35}"/>
              </a:ext>
            </a:extLst>
          </p:cNvPr>
          <p:cNvSpPr txBox="1"/>
          <p:nvPr/>
        </p:nvSpPr>
        <p:spPr>
          <a:xfrm>
            <a:off x="1819469" y="267869"/>
            <a:ext cx="77630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BEE15A-BE47-E50E-768D-67BDA9F42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851" y="1555846"/>
            <a:ext cx="6146149" cy="530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25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0F7DED-F493-1F17-2BF7-77375FD502E6}"/>
              </a:ext>
            </a:extLst>
          </p:cNvPr>
          <p:cNvSpPr txBox="1"/>
          <p:nvPr/>
        </p:nvSpPr>
        <p:spPr>
          <a:xfrm>
            <a:off x="501521" y="1228922"/>
            <a:ext cx="609755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dirty="0">
                <a:solidFill>
                  <a:srgbClr val="FFFF00"/>
                </a:solidFill>
              </a:rPr>
              <a:t>Products--- having two column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product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</a:rPr>
              <a:t>Product type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BCA02C-67C6-D9B0-C65F-3EB3B836B395}"/>
              </a:ext>
            </a:extLst>
          </p:cNvPr>
          <p:cNvSpPr txBox="1"/>
          <p:nvPr/>
        </p:nvSpPr>
        <p:spPr>
          <a:xfrm>
            <a:off x="2320990" y="211885"/>
            <a:ext cx="770008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  ON 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SALES INSIGHT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61484F-9B28-EC52-70BE-08658DA11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256" y="1352941"/>
            <a:ext cx="6183138" cy="549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8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488</Words>
  <Application>Microsoft Office PowerPoint</Application>
  <PresentationFormat>Widescreen</PresentationFormat>
  <Paragraphs>87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-apple-system</vt:lpstr>
      <vt:lpstr>Arial</vt:lpstr>
      <vt:lpstr>Calibri</vt:lpstr>
      <vt:lpstr>Calibri Light</vt:lpstr>
      <vt:lpstr>system-ui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THE END Project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</dc:title>
  <dc:creator/>
  <cp:lastModifiedBy>RITIK SHARMA</cp:lastModifiedBy>
  <cp:revision>14</cp:revision>
  <dcterms:created xsi:type="dcterms:W3CDTF">2023-01-29T13:51:47Z</dcterms:created>
  <dcterms:modified xsi:type="dcterms:W3CDTF">2023-04-28T07:45:59Z</dcterms:modified>
</cp:coreProperties>
</file>

<file path=docProps/thumbnail.jpeg>
</file>